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embeddedFontLst>
    <p:embeddedFont>
      <p:font typeface="Helvetica Neue" panose="02000503000000020004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woFPY/P0Fp11gIXqD/nVMuHtY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14B8FEA-A713-4894-9FBD-0B81EFD4AE7A}">
  <a:tblStyle styleId="{714B8FEA-A713-4894-9FBD-0B81EFD4AE7A}" styleName="Table_0">
    <a:wholeTbl>
      <a:tcTxStyle b="off" i="off">
        <a:font>
          <a:latin typeface="Graphik Semibold"/>
          <a:ea typeface="Graphik Semibold"/>
          <a:cs typeface="Graphik Semibold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BF3"/>
          </a:solidFill>
        </a:fill>
      </a:tcStyle>
    </a:wholeTbl>
    <a:band1H>
      <a:tcTxStyle/>
      <a:tcStyle>
        <a:tcBdr/>
        <a:fill>
          <a:solidFill>
            <a:srgbClr val="CAD5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5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58" d="100"/>
          <a:sy n="58" d="100"/>
        </p:scale>
        <p:origin x="47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29" name="Google Shape;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4" name="Google Shape;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91884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2364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50031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109330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208132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372525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806615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616307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213481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70258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085328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651789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60084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86844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51930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188906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976087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66031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3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sz="9600" dirty="0"/>
              <a:t>Share Your World 2</a:t>
            </a:r>
            <a:endParaRPr sz="96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"/>
          <p:cNvSpPr txBox="1"/>
          <p:nvPr/>
        </p:nvSpPr>
        <p:spPr>
          <a:xfrm>
            <a:off x="1839310" y="4379433"/>
            <a:ext cx="20705380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use the </a:t>
            </a:r>
            <a:r>
              <a:rPr lang="en-US"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continuous </a:t>
            </a: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talk about an activity that is happening at the moment of speaking.</a:t>
            </a: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/>
        </p:nvSpPr>
        <p:spPr>
          <a:xfrm>
            <a:off x="1532309" y="5143698"/>
            <a:ext cx="1984353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Subject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5388655" y="5148007"/>
            <a:ext cx="660060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am / is / are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b="0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13302504" y="5116546"/>
            <a:ext cx="2173636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6400" b="0" i="1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-ing</a:t>
            </a:r>
            <a:r>
              <a:rPr lang="en-US" sz="6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4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"/>
          <p:cNvSpPr txBox="1"/>
          <p:nvPr/>
        </p:nvSpPr>
        <p:spPr>
          <a:xfrm>
            <a:off x="10687214" y="5130122"/>
            <a:ext cx="2932367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verb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 txBox="1"/>
          <p:nvPr/>
        </p:nvSpPr>
        <p:spPr>
          <a:xfrm>
            <a:off x="1329564" y="6882861"/>
            <a:ext cx="20046277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12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120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am</a:t>
            </a:r>
            <a:r>
              <a:rPr lang="en-US" sz="12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0" b="0" i="1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playing</a:t>
            </a:r>
            <a:r>
              <a:rPr lang="en-US" sz="12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video games.</a:t>
            </a:r>
            <a:endParaRPr sz="12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"/>
          <p:cNvSpPr txBox="1"/>
          <p:nvPr/>
        </p:nvSpPr>
        <p:spPr>
          <a:xfrm>
            <a:off x="1147298" y="8733211"/>
            <a:ext cx="16797600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12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Dad </a:t>
            </a:r>
            <a:r>
              <a:rPr lang="en-US" sz="120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-US" sz="12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0" b="0" i="1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cooking</a:t>
            </a:r>
            <a:r>
              <a:rPr lang="en-US" sz="12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dinner.</a:t>
            </a:r>
            <a:endParaRPr sz="12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1147298" y="10583561"/>
            <a:ext cx="16797600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12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They </a:t>
            </a:r>
            <a:r>
              <a:rPr lang="en-US" sz="120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en-US" sz="12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0" b="0" i="1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swimming</a:t>
            </a:r>
            <a:r>
              <a:rPr lang="en-US" sz="1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"/>
          <p:cNvSpPr txBox="1"/>
          <p:nvPr/>
        </p:nvSpPr>
        <p:spPr>
          <a:xfrm>
            <a:off x="1532309" y="3264291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affirmative sentences, use:</a:t>
            </a:r>
            <a:endParaRPr sz="8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Google Shape;48;p4"/>
          <p:cNvGraphicFramePr/>
          <p:nvPr>
            <p:extLst>
              <p:ext uri="{D42A27DB-BD31-4B8C-83A1-F6EECF244321}">
                <p14:modId xmlns:p14="http://schemas.microsoft.com/office/powerpoint/2010/main" val="1489747210"/>
              </p:ext>
            </p:extLst>
          </p:nvPr>
        </p:nvGraphicFramePr>
        <p:xfrm>
          <a:off x="1391847" y="930343"/>
          <a:ext cx="19113777" cy="11855313"/>
        </p:xfrm>
        <a:graphic>
          <a:graphicData uri="http://schemas.openxmlformats.org/drawingml/2006/table">
            <a:tbl>
              <a:tblPr firstRow="1" bandRow="1">
                <a:noFill/>
                <a:tableStyleId>{714B8FEA-A713-4894-9FBD-0B81EFD4AE7A}</a:tableStyleId>
              </a:tblPr>
              <a:tblGrid>
                <a:gridCol w="11922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199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lang="en-US" sz="7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Spelling rule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lang="en-US" sz="7200" i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-ing </a:t>
                      </a:r>
                      <a:r>
                        <a:rPr lang="en-US" sz="7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form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55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verbs ending with a consonant: add </a:t>
                      </a:r>
                      <a:r>
                        <a:rPr lang="en-US" sz="6000" i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r>
                        <a:rPr lang="en-US" sz="6000" i="1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ing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55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verbs ending with</a:t>
                      </a:r>
                      <a:r>
                        <a:rPr lang="en-US" sz="6000" i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–y</a:t>
                      </a: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: add </a:t>
                      </a:r>
                      <a:r>
                        <a:rPr lang="en-US" sz="6000" i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r>
                        <a:rPr lang="en-US" sz="6000" i="1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ing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7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b="0" i="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verbs ending with </a:t>
                      </a:r>
                      <a:r>
                        <a:rPr lang="en-US" sz="6000" b="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-e</a:t>
                      </a:r>
                      <a:r>
                        <a:rPr lang="en-US" sz="6000" b="0" i="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delete the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b="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-e </a:t>
                      </a:r>
                      <a:r>
                        <a:rPr lang="en-US" sz="6000" b="0" i="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and add </a:t>
                      </a:r>
                      <a:r>
                        <a:rPr lang="en-US" sz="6000" b="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r>
                        <a:rPr lang="en-US" sz="6000" b="0" i="1" u="none" strike="noStrike" cap="none" dirty="0" err="1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</a:t>
                      </a:r>
                      <a:r>
                        <a:rPr lang="en-US" sz="6000" b="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dirty="0"/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3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strike="noStrike" cap="non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verbs ending with a consonant – vowel– consonant: double the final consonant and add </a:t>
                      </a:r>
                      <a:r>
                        <a:rPr lang="en-US" sz="6000" i="1" u="none" strike="noStrike" cap="non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-ing </a:t>
                      </a:r>
                      <a:endParaRPr sz="6000" u="none" strike="noStrike" cap="none">
                        <a:solidFill>
                          <a:srgbClr val="211D1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7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b="0" i="0" u="none" strike="noStrike" cap="non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verbs ending with a vowel: add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b="0" i="1" u="none" strike="noStrike" cap="non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-ing </a:t>
                      </a:r>
                      <a:endParaRPr/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" name="Google Shape;49;p4"/>
          <p:cNvSpPr txBox="1"/>
          <p:nvPr/>
        </p:nvSpPr>
        <p:spPr>
          <a:xfrm>
            <a:off x="12994107" y="1946851"/>
            <a:ext cx="7345718" cy="1949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cooking, packing, eating</a:t>
            </a:r>
            <a:endParaRPr dirty="0"/>
          </a:p>
        </p:txBody>
      </p:sp>
      <p:sp>
        <p:nvSpPr>
          <p:cNvPr id="50" name="Google Shape;50;p4"/>
          <p:cNvSpPr txBox="1"/>
          <p:nvPr/>
        </p:nvSpPr>
        <p:spPr>
          <a:xfrm>
            <a:off x="13054265" y="4400377"/>
            <a:ext cx="7451359" cy="102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trying, crying, buying</a:t>
            </a:r>
            <a:endParaRPr sz="6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4"/>
          <p:cNvSpPr txBox="1"/>
          <p:nvPr/>
        </p:nvSpPr>
        <p:spPr>
          <a:xfrm>
            <a:off x="13054265" y="5476868"/>
            <a:ext cx="7345718" cy="1949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taking, writing, driving</a:t>
            </a:r>
            <a:endParaRPr dirty="0"/>
          </a:p>
        </p:txBody>
      </p:sp>
      <p:sp>
        <p:nvSpPr>
          <p:cNvPr id="52" name="Google Shape;52;p4"/>
          <p:cNvSpPr txBox="1"/>
          <p:nvPr/>
        </p:nvSpPr>
        <p:spPr>
          <a:xfrm>
            <a:off x="13114424" y="7624965"/>
            <a:ext cx="7671450" cy="1949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swimming, sitting, putting</a:t>
            </a:r>
            <a:endParaRPr sz="6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4"/>
          <p:cNvSpPr txBox="1"/>
          <p:nvPr/>
        </p:nvSpPr>
        <p:spPr>
          <a:xfrm>
            <a:off x="12994107" y="10427233"/>
            <a:ext cx="8037094" cy="102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going, seeing, doing</a:t>
            </a:r>
            <a:endParaRPr sz="6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Macintosh PowerPoint</Application>
  <PresentationFormat>Custom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Helvetica Neue</vt:lpstr>
      <vt:lpstr>Graphik Medium</vt:lpstr>
      <vt:lpstr>Graphik Semibold</vt:lpstr>
      <vt:lpstr>Graphik</vt:lpstr>
      <vt:lpstr>32_ColorGradientLight</vt:lpstr>
      <vt:lpstr>Share Your World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2</dc:title>
  <cp:lastModifiedBy>Andreina España</cp:lastModifiedBy>
  <cp:revision>2</cp:revision>
  <dcterms:modified xsi:type="dcterms:W3CDTF">2023-11-27T17:10:43Z</dcterms:modified>
</cp:coreProperties>
</file>