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7" r:id="rId1"/>
  </p:sldMasterIdLst>
  <p:notesMasterIdLst>
    <p:notesMasterId r:id="rId6"/>
  </p:notesMasterIdLst>
  <p:sldIdLst>
    <p:sldId id="259" r:id="rId2"/>
    <p:sldId id="260" r:id="rId3"/>
    <p:sldId id="263" r:id="rId4"/>
    <p:sldId id="264" r:id="rId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00A1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13B100"/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52055"/>
              <a:lumOff val="-12548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4646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66"/>
    <p:restoredTop sz="94718"/>
  </p:normalViewPr>
  <p:slideViewPr>
    <p:cSldViewPr snapToGrid="0">
      <p:cViewPr varScale="1">
        <p:scale>
          <a:sx n="58" d="100"/>
          <a:sy n="58" d="100"/>
        </p:scale>
        <p:origin x="616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05" name="Shape 40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63149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3328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ítulo de presentación"/>
          <p:cNvSpPr txBox="1">
            <a:spLocks noGrp="1"/>
          </p:cNvSpPr>
          <p:nvPr>
            <p:ph type="title" hasCustomPrompt="1"/>
          </p:nvPr>
        </p:nvSpPr>
        <p:spPr>
          <a:xfrm>
            <a:off x="1270000" y="3289300"/>
            <a:ext cx="21844000" cy="3879454"/>
          </a:xfrm>
          <a:prstGeom prst="rect">
            <a:avLst/>
          </a:prstGeom>
        </p:spPr>
        <p:txBody>
          <a:bodyPr/>
          <a:lstStyle>
            <a:lvl1pPr defTabSz="2438338">
              <a:lnSpc>
                <a:spcPct val="90000"/>
              </a:lnSpc>
              <a:defRPr sz="11600" spc="-3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presentación</a:t>
            </a:r>
          </a:p>
        </p:txBody>
      </p:sp>
      <p:sp>
        <p:nvSpPr>
          <p:cNvPr id="24" name="Autor y fech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2160429"/>
            <a:ext cx="21844000" cy="694056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25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Autor y fecha</a:t>
            </a:r>
          </a:p>
        </p:txBody>
      </p:sp>
      <p:sp>
        <p:nvSpPr>
          <p:cNvPr id="25" name="Nivel de texto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6985000"/>
            <a:ext cx="21844000" cy="2512352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Subtítulo de presentación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7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6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8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0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2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4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5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16069567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5C465"/>
                </a:soli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203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215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04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5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6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7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8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9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10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11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12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13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14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1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9342826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COL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1">
                        <a:hueOff val="-446844"/>
                        <a:satOff val="-6226"/>
                        <a:lumOff val="18873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224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236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25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6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7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8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9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0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1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2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3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34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35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3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53184716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COLO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245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257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46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47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48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49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0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1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2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3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4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55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56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28199917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Título de agenda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62100"/>
          </a:xfrm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agenda</a:t>
            </a:r>
          </a:p>
        </p:txBody>
      </p:sp>
      <p:sp>
        <p:nvSpPr>
          <p:cNvPr id="266" name="Subtítulo de agend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agenda</a:t>
            </a:r>
          </a:p>
        </p:txBody>
      </p:sp>
      <p:sp>
        <p:nvSpPr>
          <p:cNvPr id="267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buClrTx/>
              <a:buSzTx/>
              <a:buNone/>
              <a:defRPr sz="5500" spc="-55"/>
            </a:lvl1pPr>
            <a:lvl2pPr marL="0" indent="457200" defTabSz="825500">
              <a:buClrTx/>
              <a:buSzTx/>
              <a:buNone/>
              <a:defRPr sz="5500" spc="-55"/>
            </a:lvl2pPr>
            <a:lvl3pPr marL="0" indent="914400" defTabSz="825500">
              <a:buClrTx/>
              <a:buSzTx/>
              <a:buNone/>
              <a:defRPr sz="5500" spc="-55"/>
            </a:lvl3pPr>
            <a:lvl4pPr marL="0" indent="1371600" defTabSz="825500">
              <a:buClrTx/>
              <a:buSzTx/>
              <a:buNone/>
              <a:defRPr sz="5500" spc="-55"/>
            </a:lvl4pPr>
            <a:lvl5pPr marL="0" indent="1828800" defTabSz="825500">
              <a:buClrTx/>
              <a:buSzTx/>
              <a:buNone/>
              <a:defRPr sz="5500" spc="-55"/>
            </a:lvl5pPr>
          </a:lstStyle>
          <a:p>
            <a:r>
              <a:t>Temas de agenda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27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6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6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7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7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8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07530206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claración COL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927600"/>
            <a:ext cx="21844000" cy="3902869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Declaración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29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8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8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9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0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02549346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claración COLO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927600"/>
            <a:ext cx="21844000" cy="3902869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Declaración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1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0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0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1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1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2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8119061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ato (gran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3906096"/>
            <a:ext cx="21844000" cy="4488604"/>
          </a:xfrm>
          <a:prstGeom prst="rect">
            <a:avLst/>
          </a:prstGeom>
        </p:spPr>
        <p:txBody>
          <a:bodyPr anchor="b"/>
          <a:lstStyle>
            <a:lvl1pPr marL="0" indent="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28" name="Información del dato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85217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Información del dato</a:t>
            </a:r>
          </a:p>
        </p:txBody>
      </p:sp>
      <p:grpSp>
        <p:nvGrpSpPr>
          <p:cNvPr id="340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29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0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1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2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3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4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5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6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7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38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39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4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4998995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Atribució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1155086"/>
            <a:ext cx="21844000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Atribución</a:t>
            </a:r>
          </a:p>
        </p:txBody>
      </p:sp>
      <p:sp>
        <p:nvSpPr>
          <p:cNvPr id="349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5141969"/>
            <a:ext cx="21844000" cy="343019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“Frase celebre”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61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50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1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2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3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4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5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6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7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8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59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0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6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76608453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0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69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0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1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2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3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4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5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6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7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78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79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8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0063191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Título de diapositiva</a:t>
            </a:r>
          </a:p>
        </p:txBody>
      </p:sp>
      <p:sp>
        <p:nvSpPr>
          <p:cNvPr id="46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47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2388988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5C465"/>
                </a:soli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56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57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rgbClr val="3B438B"/>
              </a:buClr>
            </a:lvl1pPr>
            <a:lvl2pPr>
              <a:buClr>
                <a:srgbClr val="3B438B"/>
              </a:buClr>
            </a:lvl2pPr>
            <a:lvl3pPr>
              <a:buClr>
                <a:srgbClr val="3B438B"/>
              </a:buClr>
            </a:lvl3pPr>
            <a:lvl4pPr>
              <a:buClr>
                <a:srgbClr val="3B438B"/>
              </a:buClr>
            </a:lvl4pPr>
            <a:lvl5pPr>
              <a:buClr>
                <a:srgbClr val="3B438B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6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5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6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110657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COL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78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79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91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80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1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2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3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4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5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6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7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8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89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0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9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0880346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COLO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100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101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rgbClr val="EA5A48"/>
              </a:buClr>
            </a:lvl1pPr>
            <a:lvl2pPr>
              <a:buClr>
                <a:srgbClr val="EA5A48"/>
              </a:buClr>
            </a:lvl2pPr>
            <a:lvl3pPr>
              <a:buClr>
                <a:srgbClr val="EA5A48"/>
              </a:buClr>
            </a:lvl3pPr>
            <a:lvl4pPr>
              <a:buClr>
                <a:srgbClr val="EA5A48"/>
              </a:buClr>
            </a:lvl4pPr>
            <a:lvl5pPr>
              <a:buClr>
                <a:srgbClr val="EA5A48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1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0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1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1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1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9340177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Viñetas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3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2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3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3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097182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Viñetas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>
            <a:lvl1pPr>
              <a:buClr>
                <a:srgbClr val="3B438B"/>
              </a:buClr>
            </a:lvl1pPr>
            <a:lvl2pPr>
              <a:buClr>
                <a:srgbClr val="3B438B"/>
              </a:buClr>
            </a:lvl2pPr>
            <a:lvl3pPr>
              <a:buClr>
                <a:srgbClr val="3B438B"/>
              </a:buClr>
            </a:lvl3pPr>
            <a:lvl4pPr>
              <a:buClr>
                <a:srgbClr val="3B438B"/>
              </a:buClr>
            </a:lvl4pPr>
            <a:lvl5pPr>
              <a:buClr>
                <a:srgbClr val="3B438B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5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4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5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5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5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8931163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ítulo de sección"/>
          <p:cNvSpPr txBox="1">
            <a:spLocks noGrp="1"/>
          </p:cNvSpPr>
          <p:nvPr>
            <p:ph type="title" hasCustomPrompt="1"/>
          </p:nvPr>
        </p:nvSpPr>
        <p:spPr>
          <a:xfrm>
            <a:off x="1270000" y="3285819"/>
            <a:ext cx="21844000" cy="3873501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11600" spc="-34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sección</a:t>
            </a:r>
          </a:p>
        </p:txBody>
      </p:sp>
      <p:grpSp>
        <p:nvGrpSpPr>
          <p:cNvPr id="17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6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7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7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7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9061288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Título de diapositiva</a:t>
            </a:r>
          </a:p>
        </p:txBody>
      </p:sp>
      <p:sp>
        <p:nvSpPr>
          <p:cNvPr id="182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194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83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4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5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6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7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8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9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90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91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92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3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9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9293587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de diapositiva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Título de diapositiva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5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4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9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1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3" name="pasted-image.pdf" descr="pasted-image.pdf"/>
            <p:cNvPicPr>
              <a:picLocks noChangeAspect="1"/>
            </p:cNvPicPr>
            <p:nvPr/>
          </p:nvPicPr>
          <p:blipFill>
            <a:blip r:embed="rId20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4" name="logo2.png" descr="logo2.png"/>
            <p:cNvPicPr>
              <a:picLocks noChangeAspect="1"/>
            </p:cNvPicPr>
            <p:nvPr/>
          </p:nvPicPr>
          <p:blipFill>
            <a:blip r:embed="rId21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6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2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300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  <p:sldLayoutId id="2147483684" r:id="rId17"/>
    <p:sldLayoutId id="2147483685" r:id="rId18"/>
  </p:sldLayoutIdLst>
  <p:transition spd="med"/>
  <p:txStyles>
    <p:titleStyle>
      <a:lvl1pPr marL="0" marR="0" indent="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1pPr>
      <a:lvl2pPr marL="0" marR="0" indent="4572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2pPr>
      <a:lvl3pPr marL="0" marR="0" indent="9144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3pPr>
      <a:lvl4pPr marL="0" marR="0" indent="13716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4pPr>
      <a:lvl5pPr marL="0" marR="0" indent="18288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5pPr>
      <a:lvl6pPr marL="0" marR="0" indent="22860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6pPr>
      <a:lvl7pPr marL="0" marR="0" indent="27432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7pPr>
      <a:lvl8pPr marL="0" marR="0" indent="32004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8pPr>
      <a:lvl9pPr marL="0" marR="0" indent="36576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9pPr>
    </p:titleStyle>
    <p:bodyStyle>
      <a:lvl1pPr marL="558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1pPr>
      <a:lvl2pPr marL="1117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2pPr>
      <a:lvl3pPr marL="1676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3pPr>
      <a:lvl4pPr marL="2235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4pPr>
      <a:lvl5pPr marL="27940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5pPr>
      <a:lvl6pPr marL="3352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6pPr>
      <a:lvl7pPr marL="3911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7pPr>
      <a:lvl8pPr marL="4470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8pPr>
      <a:lvl9pPr marL="5029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800036-EED8-5D21-EC3E-72D6F80EE83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289300"/>
            <a:ext cx="21844000" cy="3879850"/>
          </a:xfrm>
        </p:spPr>
        <p:txBody>
          <a:bodyPr>
            <a:normAutofit/>
          </a:bodyPr>
          <a:lstStyle/>
          <a:p>
            <a:r>
              <a:rPr lang="es-MX" sz="9600" dirty="0"/>
              <a:t>Share Your World 2</a:t>
            </a:r>
          </a:p>
        </p:txBody>
      </p:sp>
    </p:spTree>
    <p:extLst>
      <p:ext uri="{BB962C8B-B14F-4D97-AF65-F5344CB8AC3E}">
        <p14:creationId xmlns:p14="http://schemas.microsoft.com/office/powerpoint/2010/main" val="359396610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2"/>
          <p:cNvSpPr txBox="1"/>
          <p:nvPr/>
        </p:nvSpPr>
        <p:spPr>
          <a:xfrm>
            <a:off x="1839310" y="4379433"/>
            <a:ext cx="20705380" cy="5847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br>
              <a:rPr lang="en-US" dirty="0"/>
            </a:br>
            <a:endParaRPr lang="en-US" dirty="0"/>
          </a:p>
          <a:p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We use the </a:t>
            </a:r>
            <a:r>
              <a:rPr lang="en-US" sz="8000" b="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present continuous </a:t>
            </a:r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with time expressions such as </a:t>
            </a:r>
            <a:r>
              <a:rPr lang="en-US" sz="8000" i="1" dirty="0">
                <a:solidFill>
                  <a:schemeClr val="accent5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at the moment</a:t>
            </a:r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</a:t>
            </a:r>
            <a:r>
              <a:rPr lang="en-US" sz="8000" i="1" dirty="0">
                <a:solidFill>
                  <a:schemeClr val="accent5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now</a:t>
            </a:r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, and </a:t>
            </a:r>
            <a:r>
              <a:rPr lang="en-US" sz="8000" i="1" dirty="0">
                <a:solidFill>
                  <a:schemeClr val="accent5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right now</a:t>
            </a:r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. </a:t>
            </a:r>
          </a:p>
          <a:p>
            <a:pPr algn="l"/>
            <a:endParaRPr lang="en-US" sz="8000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2"/>
          <p:cNvSpPr txBox="1"/>
          <p:nvPr/>
        </p:nvSpPr>
        <p:spPr>
          <a:xfrm>
            <a:off x="800174" y="5867238"/>
            <a:ext cx="23214859" cy="1661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96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We’re watching a movie </a:t>
            </a:r>
            <a:r>
              <a:rPr lang="en-US" sz="9600" i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at the moment.</a:t>
            </a:r>
            <a:endParaRPr sz="9600" i="1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322;p2">
            <a:extLst>
              <a:ext uri="{FF2B5EF4-FFF2-40B4-BE49-F238E27FC236}">
                <a16:creationId xmlns:a16="http://schemas.microsoft.com/office/drawing/2014/main" id="{0465FE0B-D125-91B3-A0A5-641956041F4B}"/>
              </a:ext>
            </a:extLst>
          </p:cNvPr>
          <p:cNvSpPr txBox="1"/>
          <p:nvPr/>
        </p:nvSpPr>
        <p:spPr>
          <a:xfrm>
            <a:off x="516883" y="1052351"/>
            <a:ext cx="23498150" cy="4616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br>
              <a:rPr lang="en-US" dirty="0"/>
            </a:br>
            <a:endParaRPr lang="en-US" dirty="0"/>
          </a:p>
          <a:p>
            <a:pPr algn="l"/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The time expressions can go at the beginning </a:t>
            </a:r>
          </a:p>
          <a:p>
            <a:pPr algn="l"/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or the end of the sentence. </a:t>
            </a:r>
          </a:p>
          <a:p>
            <a:pPr algn="l"/>
            <a:endParaRPr sz="8000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5" name="Google Shape;327;p2">
            <a:extLst>
              <a:ext uri="{FF2B5EF4-FFF2-40B4-BE49-F238E27FC236}">
                <a16:creationId xmlns:a16="http://schemas.microsoft.com/office/drawing/2014/main" id="{E23658BE-106C-B0EA-C8C5-E236716505B8}"/>
              </a:ext>
            </a:extLst>
          </p:cNvPr>
          <p:cNvSpPr txBox="1"/>
          <p:nvPr/>
        </p:nvSpPr>
        <p:spPr>
          <a:xfrm>
            <a:off x="800173" y="7529151"/>
            <a:ext cx="23214859" cy="2031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MX" sz="96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They’re shopping </a:t>
            </a:r>
            <a:r>
              <a:rPr lang="en-MX" sz="9600" i="1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now</a:t>
            </a:r>
            <a:r>
              <a:rPr lang="en-MX" sz="12000" i="1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2000" i="1" dirty="0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327;p2">
            <a:extLst>
              <a:ext uri="{FF2B5EF4-FFF2-40B4-BE49-F238E27FC236}">
                <a16:creationId xmlns:a16="http://schemas.microsoft.com/office/drawing/2014/main" id="{FBEDF157-E405-EF9D-C00F-F63690A041F1}"/>
              </a:ext>
            </a:extLst>
          </p:cNvPr>
          <p:cNvSpPr txBox="1"/>
          <p:nvPr/>
        </p:nvSpPr>
        <p:spPr>
          <a:xfrm>
            <a:off x="800173" y="9560396"/>
            <a:ext cx="23214859" cy="1661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MX" sz="96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I’m talking on the phone </a:t>
            </a:r>
            <a:r>
              <a:rPr lang="en-MX" sz="9600" i="1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right now.</a:t>
            </a:r>
            <a:endParaRPr sz="9600" i="1" dirty="0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11754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22;p2">
            <a:extLst>
              <a:ext uri="{FF2B5EF4-FFF2-40B4-BE49-F238E27FC236}">
                <a16:creationId xmlns:a16="http://schemas.microsoft.com/office/drawing/2014/main" id="{0465FE0B-D125-91B3-A0A5-641956041F4B}"/>
              </a:ext>
            </a:extLst>
          </p:cNvPr>
          <p:cNvSpPr txBox="1"/>
          <p:nvPr/>
        </p:nvSpPr>
        <p:spPr>
          <a:xfrm>
            <a:off x="442925" y="2424650"/>
            <a:ext cx="23498150" cy="3385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br>
              <a:rPr lang="en-US" dirty="0"/>
            </a:br>
            <a:endParaRPr lang="en-US" dirty="0"/>
          </a:p>
          <a:p>
            <a:pPr algn="l"/>
            <a:r>
              <a:rPr lang="en-MX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When the time expression comes at the beginning of the sentence, we usually put a comma (,) after it.</a:t>
            </a:r>
            <a:endParaRPr sz="8000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5" name="Google Shape;327;p2">
            <a:extLst>
              <a:ext uri="{FF2B5EF4-FFF2-40B4-BE49-F238E27FC236}">
                <a16:creationId xmlns:a16="http://schemas.microsoft.com/office/drawing/2014/main" id="{E23658BE-106C-B0EA-C8C5-E236716505B8}"/>
              </a:ext>
            </a:extLst>
          </p:cNvPr>
          <p:cNvSpPr txBox="1"/>
          <p:nvPr/>
        </p:nvSpPr>
        <p:spPr>
          <a:xfrm>
            <a:off x="584570" y="6858000"/>
            <a:ext cx="23214859" cy="3877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MX" sz="12000" i="1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Right now, </a:t>
            </a:r>
            <a:r>
              <a:rPr lang="en-MX" sz="120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I’m having lunch with some friends.</a:t>
            </a:r>
            <a:endParaRPr sz="12000" i="1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29671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2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-Medium"/>
            <a:ea typeface="Graphik-Medium"/>
            <a:cs typeface="Graphik-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93</Words>
  <Application>Microsoft Macintosh PowerPoint</Application>
  <PresentationFormat>Custom</PresentationFormat>
  <Paragraphs>12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Graphik</vt:lpstr>
      <vt:lpstr>Graphik Medium</vt:lpstr>
      <vt:lpstr>Graphik Semibold</vt:lpstr>
      <vt:lpstr>Helvetica Neue</vt:lpstr>
      <vt:lpstr>32_ColorGradientLight</vt:lpstr>
      <vt:lpstr>Share Your World 2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Share Your World 1</dc:title>
  <cp:lastModifiedBy>Andreina España</cp:lastModifiedBy>
  <cp:revision>8</cp:revision>
  <dcterms:modified xsi:type="dcterms:W3CDTF">2023-11-27T17:11:00Z</dcterms:modified>
</cp:coreProperties>
</file>